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96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87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&amp;si=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&amp;si=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5b66f3707?pid=5ff62e074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四、数据处理</a:t>
            </a:r>
            <a:endParaRPr lang="en-US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_5_BD#961e9922a?sp=1&amp;pid=5b66f3707&amp;color=0,0,0&amp;vtp=1&amp;bbb=1&amp;hb=1"/>
              <p:cNvSpPr/>
              <p:nvPr/>
            </p:nvSpPr>
            <p:spPr>
              <a:xfrm>
                <a:off x="612648" y="1121661"/>
                <a:ext cx="10963656" cy="497516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图中画出一个如图丁所示竖立的狭长矩形（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很小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），它的面积的物理意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义是在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时间内通过电流表的电荷量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。整个图像与横轴所围的面积的物理意义是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整个充电或放电时间内通过电流表的电荷量，也等于充满电后或放电开始时电容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器极板上的电荷量。</a:t>
                </a:r>
              </a:p>
              <a:p>
                <a:pPr marL="0" marR="0" lvl="0" indent="0" algn="ctr" defTabSz="914400" rtl="0" eaLnBrk="1" fontAlgn="auto" latinLnBrk="1" hangingPunct="1">
                  <a:lnSpc>
                    <a:spcPts val="24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65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丁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P_5_BD#961e9922a?sp=1&amp;pid=5b66f370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4975162"/>
              </a:xfrm>
              <a:prstGeom prst="rect">
                <a:avLst/>
              </a:prstGeom>
              <a:blipFill>
                <a:blip r:embed="rId3"/>
                <a:stretch>
                  <a:fillRect l="-1724" r="-122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_5_BD#961e9922a?pid=5b66f3707&amp;color=0,0,0&amp;tib=255,255,255&amp;iip=1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0836" y="3317935"/>
            <a:ext cx="423367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&amp;si=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_5_BD#961e9922a?sp=1&amp;pid=5b66f3707&amp;color=0,0,0&amp;vtp=1&amp;bt=1&amp;bbb=1&amp;hb=1"/>
              <p:cNvSpPr/>
              <p:nvPr/>
            </p:nvSpPr>
            <p:spPr>
              <a:xfrm>
                <a:off x="612648" y="486000"/>
                <a:ext cx="10963656" cy="32727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估算电容器充电或放电过程中电荷量的方法是：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先算出一个小方格代表的电荷量，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然后数出整个图像与横轴所围的面积中的方格数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大于半格的按一个方格计算，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小于半格的舍去），则电容器充电或放电过程中的电荷量为一个小方格代表的电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荷量乘以方格数。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电容器两极板之间的电压等于电源电动势，由电容的定义式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𝑄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估算出电容器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的电容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P_5_BD#961e9922a?sp=1&amp;pid=5b66f370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72790"/>
              </a:xfrm>
              <a:prstGeom prst="rect">
                <a:avLst/>
              </a:prstGeom>
              <a:blipFill>
                <a:blip r:embed="rId3"/>
                <a:stretch>
                  <a:fillRect l="-1724" r="-3893" b="-54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&amp;si=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54a206a8f?pid=5ff62e074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五、注意事项</a:t>
            </a:r>
            <a:endParaRPr lang="en-US" altLang="zh-CN" sz="2800" dirty="0"/>
          </a:p>
        </p:txBody>
      </p:sp>
      <p:sp>
        <p:nvSpPr>
          <p:cNvPr id="3" name="P_5_BD#1f6ebbb37?sp=1&amp;pid=54a206a8f&amp;color=0,0,0&amp;vtp=1&amp;bbb=1"/>
          <p:cNvSpPr/>
          <p:nvPr/>
        </p:nvSpPr>
        <p:spPr>
          <a:xfrm>
            <a:off x="612648" y="1121661"/>
            <a:ext cx="10963656" cy="1596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电流表要选用小量程的灵敏电流计。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要选择大容量的电容器。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实验要在干燥的环境中进行。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&amp;si=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7bb7dcb4d.fixed?pid=2e51a7040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&amp;si=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abd3109fb?pid=7bb7dcb4d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探究点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教材原型实验</a:t>
            </a:r>
            <a:endParaRPr lang="en-US" altLang="zh-CN" sz="3000" dirty="0"/>
          </a:p>
        </p:txBody>
      </p:sp>
      <p:sp>
        <p:nvSpPr>
          <p:cNvPr id="3" name="QO_5_BD.12_1#68a9688ac?pid=abd3109fb&amp;color=0,0,0&amp;vtp=1&amp;bbb=1&amp;hb=1"/>
          <p:cNvSpPr/>
          <p:nvPr/>
        </p:nvSpPr>
        <p:spPr>
          <a:xfrm>
            <a:off x="612648" y="1148154"/>
            <a:ext cx="10963656" cy="1596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例1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（2023·新课标卷·22，6分）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在“观察电容器的充、放电现象”实验中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，所用器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材如下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：电池、电容器、电阻箱、定值电阻、小灯泡、多用电表、电流表、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秒表、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单刀双掷开关以及导线若干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4" name="QB_6_BD.13_1#0498268c5?pid=68a9688ac&amp;color=0,0,0&amp;vtp=1&amp;bbb=1&amp;hb=1"/>
          <p:cNvSpPr/>
          <p:nvPr/>
        </p:nvSpPr>
        <p:spPr>
          <a:xfrm>
            <a:off x="612648" y="2795622"/>
            <a:ext cx="10963656" cy="1037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用多用电表的电压挡检测电池的电压。检测时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，红表笔应该与电池的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选填“正极”或“负极”）接触。</a:t>
            </a:r>
            <a:endParaRPr lang="en-US" altLang="zh-CN" sz="2400" dirty="0"/>
          </a:p>
        </p:txBody>
      </p:sp>
      <p:sp>
        <p:nvSpPr>
          <p:cNvPr id="5" name="QB_6_AN.14_1#0498268c5.blank?pid=68a9688ac&amp;color=0,0,0&amp;vpa=9&amp;vtp=1&amp;bbb=1"/>
          <p:cNvSpPr/>
          <p:nvPr/>
        </p:nvSpPr>
        <p:spPr>
          <a:xfrm>
            <a:off x="10611517" y="2767682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正极</a:t>
            </a:r>
            <a:endParaRPr lang="en-US" altLang="zh-CN" sz="2400" dirty="0"/>
          </a:p>
        </p:txBody>
      </p:sp>
      <p:sp>
        <p:nvSpPr>
          <p:cNvPr id="6" name="QB_6_AS.15_1#0498268c5?pid=68a9688ac&amp;color=0,0,0&amp;vtp=1&amp;bbb=1"/>
          <p:cNvSpPr/>
          <p:nvPr/>
        </p:nvSpPr>
        <p:spPr>
          <a:xfrm>
            <a:off x="612648" y="3896776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根据“红进黑出”可知红表笔应该与电池的正极接触。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&amp;si=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6_BD.16_1#c35e6e94b?sp=1&amp;pid=68a9688ac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某同学设计的实验电路如图甲所示。先将电阻箱的阻值调为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，将单刀双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掷开关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与“1”端相接，记录电流随时间的变化。电容器充电完成后，开关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再与“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2”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端相接，相接后小灯泡亮度变化情况可能是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选填正确答案标号）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6_BD.16_1#c35e6e94b?sp=1&amp;pid=68a9688a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1057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17_1#c35e6e94b.blank?pid=68a9688ac&amp;color=0,0,0&amp;vpa=10&amp;vtp=1"/>
          <p:cNvSpPr/>
          <p:nvPr/>
        </p:nvSpPr>
        <p:spPr>
          <a:xfrm>
            <a:off x="6395117" y="15540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6_BD.16_2#c35e6e94b?iti=4&amp;htil=2&amp;pid=68a9688a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8624" y="2207611"/>
            <a:ext cx="2103120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16_3#c35e6e94b?iti=4&amp;htil=2&amp;pid=68a9688ac&amp;color=0,0,0&amp;vtp=1"/>
          <p:cNvSpPr/>
          <p:nvPr/>
        </p:nvSpPr>
        <p:spPr>
          <a:xfrm>
            <a:off x="8573653" y="4613499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6" name="QC_6_BD.16_4#c35e6e94b.choices?htil=2&amp;pid=68a9688ac&amp;color=0,0,0&amp;vtp=1&amp;bbb=1"/>
          <p:cNvSpPr/>
          <p:nvPr/>
        </p:nvSpPr>
        <p:spPr>
          <a:xfrm>
            <a:off x="612648" y="2143222"/>
            <a:ext cx="8769096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迅速变亮，然后亮度趋于稳定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亮度逐渐增大，然后趋于稳定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迅速变亮，然后亮度逐渐减小至熄灭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&amp;si=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6_AS.18_1#c35e6e94b?pid=68a9688ac&amp;color=0,0,0&amp;vtp=1&amp;bt=1&amp;bbb=1&amp;hb=1"/>
              <p:cNvSpPr/>
              <p:nvPr/>
            </p:nvSpPr>
            <p:spPr>
              <a:xfrm>
                <a:off x="612648" y="486000"/>
                <a:ext cx="10963656" cy="27138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将单刀双掷开关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与“1”端相接，电容器开始充电，充电完成后，开关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再与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“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2”端相接，电容器、小灯泡和定值电阻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组成串联电路，电容器开始放电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，开始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时电容器两端电压最大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，放电电流最大，随着电容器所带电荷量的减少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，电容器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两端电压逐渐降低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，放电电流逐渐减小，直至放电结束。由上述分析可知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，相接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后小灯泡迅速变亮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，然后亮度逐渐减小至熄灭，A、B错误，C正确。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6_AS.18_1#c35e6e94b?pid=68a9688a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13800"/>
              </a:xfrm>
              <a:prstGeom prst="rect">
                <a:avLst/>
              </a:prstGeom>
              <a:blipFill>
                <a:blip r:embed="rId3"/>
                <a:stretch>
                  <a:fillRect l="-1724" r="-556" b="-65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&amp;si=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6_BD.19_1#967fbb543?iti=5&amp;htil=3&amp;pid=68a9688ac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5752" y="540863"/>
            <a:ext cx="2139696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19_2#967fbb543?iti=5&amp;htil=3&amp;pid=68a9688ac&amp;color=0,0,0&amp;vtp=1"/>
          <p:cNvSpPr/>
          <p:nvPr/>
        </p:nvSpPr>
        <p:spPr>
          <a:xfrm>
            <a:off x="10329069" y="2386935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乙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BD.19_3#967fbb543?htil=3&amp;sp=1&amp;pid=68a9688ac&amp;color=0,0,0&amp;vtp=1&amp;bt=1&amp;bbb=1&amp;hb=1&amp;hs=1"/>
              <p:cNvSpPr/>
              <p:nvPr/>
            </p:nvSpPr>
            <p:spPr>
              <a:xfrm>
                <a:off x="612648" y="486000"/>
                <a:ext cx="8732520" cy="27097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将电阻箱的阻值调为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，再次将开关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与“1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”端相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接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，再次记录电流随时间的变化情况。两次得到的电流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随时间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变化如图乙中曲线所示，其中实线是电阻箱阻值为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选填“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或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”）时的结果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，曲线与坐标轴所围面积等于该次充电完成后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电容器上的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选填“电压”或“电荷量”）。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QB_6_BD.19_3#967fbb543?htil=3&amp;sp=1&amp;pid=68a9688ac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732520" cy="2709799"/>
              </a:xfrm>
              <a:prstGeom prst="rect">
                <a:avLst/>
              </a:prstGeom>
              <a:blipFill>
                <a:blip r:embed="rId4"/>
                <a:stretch>
                  <a:fillRect l="-2165" r="-3142" b="-675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AN.20_1#967fbb543.blank?pid=68a9688ac&amp;color=0,0,0&amp;vpa=11&amp;vtp=1&amp;bbb=1"/>
              <p:cNvSpPr/>
              <p:nvPr/>
            </p:nvSpPr>
            <p:spPr>
              <a:xfrm>
                <a:off x="7367460" y="1678084"/>
                <a:ext cx="514287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5" name="QB_6_AN.20_1#967fbb543.blank?pid=68a9688ac&amp;color=0,0,0&amp;vpa=1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460" y="1678084"/>
                <a:ext cx="514287" cy="353441"/>
              </a:xfrm>
              <a:prstGeom prst="rect">
                <a:avLst/>
              </a:prstGeom>
              <a:blipFill>
                <a:blip r:embed="rId5"/>
                <a:stretch>
                  <a:fillRect l="-7143" b="-2069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21_1#967fbb543.blank?pid=68a9688ac&amp;color=0,0,0&amp;vpa=12&amp;vtp=1&amp;bbb=1"/>
          <p:cNvSpPr/>
          <p:nvPr/>
        </p:nvSpPr>
        <p:spPr>
          <a:xfrm>
            <a:off x="2153317" y="2671670"/>
            <a:ext cx="1139825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电荷量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AS.22_1#967fbb543?pid=68a9688ac&amp;color=0,0,0&amp;vtp=1&amp;bbb=1&amp;hb=1&amp;hs=1"/>
              <p:cNvSpPr/>
              <p:nvPr/>
            </p:nvSpPr>
            <p:spPr>
              <a:xfrm>
                <a:off x="612648" y="3172811"/>
                <a:ext cx="109636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由题意可知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，将单刀双掷开关与“1”端相接，电容器开始充电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，初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始时刻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，电容器的等效阻值为0，由闭合电路欧姆定律可知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对应的初始时刻的充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电电流较小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，结合题图乙可知实线是电阻箱阻值为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时的结果。根据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𝑞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，可知</a:t>
                </a: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图线与时间轴所围面积表示充电完成后电容器上的电荷量。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QB_6_AS.22_1#967fbb543?pid=68a9688ac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72811"/>
                <a:ext cx="10963656" cy="2155190"/>
              </a:xfrm>
              <a:prstGeom prst="rect">
                <a:avLst/>
              </a:prstGeom>
              <a:blipFill>
                <a:blip r:embed="rId6"/>
                <a:stretch>
                  <a:fillRect l="-1724" r="-1057" b="-84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&amp;si=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23_1#5a6da330a?iti=6&amp;htil=4&amp;pid=abd3109fb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168" y="540864"/>
            <a:ext cx="3383280" cy="2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23_2#5a6da330a?iti=6&amp;htil=4&amp;pid=abd3109fb&amp;color=0,0,0&amp;vtp=1"/>
          <p:cNvSpPr/>
          <p:nvPr/>
        </p:nvSpPr>
        <p:spPr>
          <a:xfrm>
            <a:off x="9707277" y="3392776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甲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5_BD.23_3#5a6da330a?htil=4&amp;sp=1&amp;pid=abd3109fb&amp;color=0,0,0&amp;vtp=1&amp;bt=1&amp;bbb=1&amp;hb=1&amp;hs=1"/>
              <p:cNvSpPr/>
              <p:nvPr/>
            </p:nvSpPr>
            <p:spPr>
              <a:xfrm>
                <a:off x="612648" y="486000"/>
                <a:ext cx="7498080" cy="27139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（2024·广西卷·12，10分）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某同学为探究电容器充、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放电过程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，设计了图甲实验电路。器材如下：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电容器，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电源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𝐸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（电动势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，内阻不计），电阻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=400.0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=200.0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，电流传感器，开关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，导线若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干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。实验步骤如下：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QO_5_BD.23_3#5a6da330a?htil=4&amp;sp=1&amp;pid=abd3109f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498080" cy="2713990"/>
              </a:xfrm>
              <a:prstGeom prst="rect">
                <a:avLst/>
              </a:prstGeom>
              <a:blipFill>
                <a:blip r:embed="rId4"/>
                <a:stretch>
                  <a:fillRect l="-2520" r="-2764" b="-65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BD.24_1#a2279cfb4?htil=4&amp;pid=5a6da330a&amp;color=0,0,0&amp;vtp=1&amp;bbb=1&amp;hb=1&amp;hs=1"/>
              <p:cNvSpPr/>
              <p:nvPr/>
            </p:nvSpPr>
            <p:spPr>
              <a:xfrm>
                <a:off x="612648" y="3172812"/>
                <a:ext cx="7498080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断开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，将电流传感器正极与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节点相连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数据采样频率为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5 000 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Hz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，则采样周期为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QB_6_BD.24_1#a2279cfb4?htil=4&amp;pid=5a6da330a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72812"/>
                <a:ext cx="7498080" cy="1033399"/>
              </a:xfrm>
              <a:prstGeom prst="rect">
                <a:avLst/>
              </a:prstGeom>
              <a:blipFill>
                <a:blip r:embed="rId5"/>
                <a:stretch>
                  <a:fillRect l="-2520" r="-1951" b="-1764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6_AN.25_1#a2279cfb4.blank?pid=5a6da330a&amp;color=0,0,0&amp;vpa=13&amp;vtp=1&amp;bbb=1"/>
              <p:cNvSpPr/>
              <p:nvPr/>
            </p:nvSpPr>
            <p:spPr>
              <a:xfrm>
                <a:off x="6045073" y="3777205"/>
                <a:ext cx="1364171" cy="36296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1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𝟐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−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6" name="QB_6_AN.25_1#a2279cfb4.blank?pid=5a6da330a&amp;color=0,0,0&amp;vpa=1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073" y="3777205"/>
                <a:ext cx="1364171" cy="36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AS.26_1#a2279cfb4?pid=5a6da330a&amp;color=0,0,0&amp;vtp=1&amp;bbb=1&amp;hs=1"/>
              <p:cNvSpPr/>
              <p:nvPr/>
            </p:nvSpPr>
            <p:spPr>
              <a:xfrm>
                <a:off x="612648" y="4212942"/>
                <a:ext cx="10963656" cy="7747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1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根据频率与周期的关系可知，采样周期为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5 000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=2×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−4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QB_6_AS.26_1#a2279cfb4?pid=5a6da330a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12942"/>
                <a:ext cx="10963656" cy="774700"/>
              </a:xfrm>
              <a:prstGeom prst="rect">
                <a:avLst/>
              </a:prstGeom>
              <a:blipFill>
                <a:blip r:embed="rId7"/>
                <a:stretch>
                  <a:fillRect l="-1724" b="-866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&amp;si=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27_1#fa5630e7e?sp=1&amp;pid=5a6da330a&amp;color=0,0,0&amp;vtp=1&amp;bt=1&amp;bbb=1&amp;hb=1"/>
              <p:cNvSpPr/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spc="-5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2）</a:t>
                </a:r>
                <a:r>
                  <a:rPr lang="en-US" altLang="zh-CN" sz="2400" b="0" i="0" spc="-5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spc="-5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闭合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spc="-5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，电容器开始充电，直至充电结束，得到充电过程的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spc="-5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曲线如图乙，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 spc="-5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由图乙可知开关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spc="-5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闭合瞬间流经电阻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spc="-5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的电流为</a:t>
                </a:r>
                <a:r>
                  <a:rPr lang="en-US" altLang="zh-CN" sz="2400" i="0" spc="-5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mA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spc="-5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（结果保留3位有效数字）。</a:t>
                </a:r>
                <a:endParaRPr lang="en-US" altLang="zh-CN" sz="2400" spc="-50" dirty="0"/>
              </a:p>
            </p:txBody>
          </p:sp>
        </mc:Choice>
        <mc:Fallback xmlns="">
          <p:sp>
            <p:nvSpPr>
              <p:cNvPr id="2" name="QB_6_BD.27_1#fa5630e7e?sp=1&amp;pid=5a6da330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blipFill>
                <a:blip r:embed="rId3"/>
                <a:stretch>
                  <a:fillRect l="-1724" r="-3448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28_1#fa5630e7e.blank?pid=5a6da330a&amp;color=0,0,0&amp;vpa=14&amp;vtp=1&amp;bbb=1"/>
          <p:cNvSpPr/>
          <p:nvPr/>
        </p:nvSpPr>
        <p:spPr>
          <a:xfrm>
            <a:off x="6850603" y="995270"/>
            <a:ext cx="72231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spc="-5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15.0</a:t>
            </a:r>
            <a:endParaRPr lang="en-US" altLang="zh-CN" sz="2400" spc="-50" dirty="0"/>
          </a:p>
        </p:txBody>
      </p:sp>
      <p:pic>
        <p:nvPicPr>
          <p:cNvPr id="4" name="QB_6_BD.27_2#fa5630e7e?iti=7&amp;pid=5a6da330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944" y="1647541"/>
            <a:ext cx="3931920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27_3#fa5630e7e?iti=7&amp;pid=5a6da330a&amp;color=0,0,0&amp;vtp=1"/>
          <p:cNvSpPr/>
          <p:nvPr/>
        </p:nvSpPr>
        <p:spPr>
          <a:xfrm>
            <a:off x="5903373" y="4398869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乙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6_AS.29_1#fa5630e7e?pid=5a6da330a&amp;color=0,0,0&amp;vtp=1&amp;bbb=1"/>
              <p:cNvSpPr/>
              <p:nvPr/>
            </p:nvSpPr>
            <p:spPr>
              <a:xfrm>
                <a:off x="612648" y="4954684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由图乙可知开关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闭合瞬间流经电阻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的电流为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15.0 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mA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QB_6_AS.29_1#fa5630e7e?pid=5a6da330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954684"/>
                <a:ext cx="10963656" cy="474599"/>
              </a:xfrm>
              <a:prstGeom prst="rect">
                <a:avLst/>
              </a:prstGeom>
              <a:blipFill>
                <a:blip r:embed="rId5"/>
                <a:stretch>
                  <a:fillRect l="-172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&amp;si=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&amp;si=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30_1#08b26b8ca?pid=5a6da330a&amp;color=0,0,0&amp;vtp=1&amp;bt=1&amp;bbb=1&amp;hb=1"/>
              <p:cNvSpPr/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保持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闭合，再闭合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，电容器开始放电，直至放电结束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，则放电结束后电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容器两极板间电压为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B_6_BD.30_1#08b26b8ca?pid=5a6da330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blipFill>
                <a:blip r:embed="rId3"/>
                <a:stretch>
                  <a:fillRect l="-1724" r="-1502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31_1#08b26b8ca.blank?pid=5a6da330a&amp;color=0,0,0&amp;vpa=15&amp;vtp=1"/>
          <p:cNvSpPr/>
          <p:nvPr/>
        </p:nvSpPr>
        <p:spPr>
          <a:xfrm>
            <a:off x="3372516" y="995270"/>
            <a:ext cx="3730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2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32_1#08b26b8ca?pid=5a6da330a&amp;color=0,0,0&amp;vtp=1&amp;bbb=1&amp;hb=1"/>
              <p:cNvSpPr/>
              <p:nvPr/>
            </p:nvSpPr>
            <p:spPr>
              <a:xfrm>
                <a:off x="612648" y="1520541"/>
                <a:ext cx="10963656" cy="110902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均闭合，电容器与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并联，放电结束后电容器两极板间电压等于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两端电压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，根据闭合电路欧姆定律得电容器两极板间电压为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⋅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B_6_AS.32_1#08b26b8ca?pid=5a6da330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20541"/>
                <a:ext cx="10963656" cy="1109028"/>
              </a:xfrm>
              <a:prstGeom prst="rect">
                <a:avLst/>
              </a:prstGeom>
              <a:blipFill>
                <a:blip r:embed="rId4"/>
                <a:stretch>
                  <a:fillRect l="-1724" r="-2225" b="-549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&amp;si=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6_BD.33_1#e98b481bf?iti=8&amp;htil=5&amp;pid=5a6da330a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827" y="540864"/>
            <a:ext cx="411480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33_2#e98b481bf?iti=8&amp;htil=5&amp;pid=5a6da330a&amp;color=0,0,0&amp;vtp=1"/>
          <p:cNvSpPr/>
          <p:nvPr/>
        </p:nvSpPr>
        <p:spPr>
          <a:xfrm>
            <a:off x="9300696" y="3273904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丙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BD.33_3#e98b481bf?htil=5&amp;sp=1&amp;pid=5a6da330a&amp;color=0,0,0&amp;vtp=1&amp;bt=1&amp;bbb=1&amp;hb=1&amp;hs=1"/>
              <p:cNvSpPr/>
              <p:nvPr/>
            </p:nvSpPr>
            <p:spPr>
              <a:xfrm>
                <a:off x="612648" y="486000"/>
                <a:ext cx="6766560" cy="38315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（4）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实验得到放电过程的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曲线如图丙，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曲线与坐标轴所围面积对应电容器释放的电荷量为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0.018 8 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，则电容器的电容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。图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丙中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曲线与横坐标轴、直线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所围面积对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应电容器释放的电荷量为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0.003 8 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时电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容器两极板间电压为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（结果保留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2位有效数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字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QB_6_BD.33_3#e98b481bf?htil=5&amp;sp=1&amp;pid=5a6da330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6766560" cy="3831590"/>
              </a:xfrm>
              <a:prstGeom prst="rect">
                <a:avLst/>
              </a:prstGeom>
              <a:blipFill>
                <a:blip r:embed="rId4"/>
                <a:stretch>
                  <a:fillRect l="-2793" r="-1802" b="-477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AN.34_1#e98b481bf.blank?pid=5a6da330a&amp;color=0,0,0&amp;vpa=16&amp;vtp=1&amp;bbb=1"/>
              <p:cNvSpPr/>
              <p:nvPr/>
            </p:nvSpPr>
            <p:spPr>
              <a:xfrm>
                <a:off x="4783709" y="1661385"/>
                <a:ext cx="1497521" cy="36296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1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𝟒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.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𝟕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5" name="QB_6_AN.34_1#e98b481bf.blank?pid=5a6da330a&amp;color=0,0,0&amp;vpa=1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709" y="1661385"/>
                <a:ext cx="1497521" cy="36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35_1#e98b481bf.blank?pid=5a6da330a&amp;color=0,0,0&amp;vpa=17&amp;vtp=1&amp;bbb=1"/>
          <p:cNvSpPr/>
          <p:nvPr/>
        </p:nvSpPr>
        <p:spPr>
          <a:xfrm>
            <a:off x="3334416" y="3252060"/>
            <a:ext cx="6016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2.8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AS.36_1#e98b481bf?pid=5a6da330a&amp;color=0,0,0&amp;vtp=1&amp;bbb=1&amp;hb=1&amp;hs=1"/>
              <p:cNvSpPr/>
              <p:nvPr/>
            </p:nvSpPr>
            <p:spPr>
              <a:xfrm>
                <a:off x="612648" y="4277712"/>
                <a:ext cx="109636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充电结束后电容器两极板间电压为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𝐸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=6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，故可得整个放电过程中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电容器释放的电荷量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=(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=0.018 8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=4.7×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；设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时电容器两极板间电压为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″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0∼1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内电容器释放的电荷量</a:t>
                </a: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′=(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″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=0.018 8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−0.003 8 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=0.015 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，代入数值解得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″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≈2.8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QB_6_AS.36_1#e98b481bf?pid=5a6da330a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77712"/>
                <a:ext cx="10963656" cy="2155190"/>
              </a:xfrm>
              <a:prstGeom prst="rect">
                <a:avLst/>
              </a:prstGeom>
              <a:blipFill>
                <a:blip r:embed="rId6"/>
                <a:stretch>
                  <a:fillRect l="-1724" r="-4004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&amp;si=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2e51a7040.fixed?pid=c94944076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第九章</a:t>
            </a:r>
            <a:r>
              <a:rPr lang="en-US" altLang="zh-CN" sz="4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静电场</a:t>
            </a:r>
            <a:endParaRPr lang="en-US" altLang="zh-CN" sz="4400" dirty="0"/>
          </a:p>
        </p:txBody>
      </p:sp>
      <p:sp>
        <p:nvSpPr>
          <p:cNvPr id="3" name="C_2#2e51a7040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2e51a7040.fixed?pid=c94944076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实验10</a:t>
            </a:r>
            <a:r>
              <a:rPr lang="en-US" altLang="zh-CN" sz="3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观察电容器的充、放电现象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&amp;si=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2e51a7040?lid=5ff62e074&amp;cid=5ff62e074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2e51a7040?lid=5ff62e074&amp;cid=5ff62e074&amp;vtp=1&amp;bt=1&amp;bbb=1">
            <a:hlinkClick r:id="rId3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2e51a7040?lid=7bb7dcb4d&amp;cid=7bb7dcb4d&amp;tib=255,255,255&amp;vtp=1" descr="preencode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2e51a7040?lid=7bb7dcb4d&amp;cid=7bb7dcb4d&amp;vtp=1&amp;bbb=1">
            <a:hlinkClick r:id="rId5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&amp;si=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5ff62e074.fixed?pid=2e51a7040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&amp;si=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4ac547903?pid=5ff62e074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一、实验目的</a:t>
            </a:r>
            <a:endParaRPr lang="en-US" altLang="zh-CN" sz="2800" dirty="0"/>
          </a:p>
        </p:txBody>
      </p:sp>
      <p:sp>
        <p:nvSpPr>
          <p:cNvPr id="3" name="P_5_BD#6245e3d81?sp=1&amp;pid=4ac547903&amp;color=0,0,0&amp;vtp=1&amp;bbb=1"/>
          <p:cNvSpPr/>
          <p:nvPr/>
        </p:nvSpPr>
        <p:spPr>
          <a:xfrm>
            <a:off x="612648" y="1121661"/>
            <a:ext cx="10963656" cy="1037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观察电容器的充、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放电现象；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掌握应用计算机及传感器采集数据信息。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&amp;si=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eaadbf33d?pid=5ff62e074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二、实验原理</a:t>
            </a:r>
            <a:endParaRPr lang="en-US" altLang="zh-CN" sz="2800" dirty="0"/>
          </a:p>
        </p:txBody>
      </p:sp>
      <p:pic>
        <p:nvPicPr>
          <p:cNvPr id="3" name="QB_5_BD.1_1#021173313?iti=1&amp;htil=1&amp;pid=eaadbf33d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5375" y="1174894"/>
            <a:ext cx="3118104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BD.1_2#021173313?iti=1&amp;htil=1&amp;pid=eaadbf33d&amp;color=0,0,0&amp;vtp=1"/>
          <p:cNvSpPr/>
          <p:nvPr/>
        </p:nvSpPr>
        <p:spPr>
          <a:xfrm>
            <a:off x="9757896" y="3000392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5" name="QB_5_BD.1_3#021173313?htil=1&amp;sp=1&amp;pid=eaadbf33d&amp;color=0,0,0&amp;vtp=1&amp;bbb=1&amp;hs=1"/>
          <p:cNvSpPr/>
          <p:nvPr/>
        </p:nvSpPr>
        <p:spPr>
          <a:xfrm>
            <a:off x="612648" y="1129174"/>
            <a:ext cx="77632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电容器的充电过程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5_BD.1_4#021173313?htil=1&amp;sp=1&amp;pid=eaadbf33d&amp;color=0,0,0&amp;vtp=1&amp;bbb=1&amp;hb=1&amp;hs=1"/>
              <p:cNvSpPr/>
              <p:nvPr/>
            </p:nvSpPr>
            <p:spPr>
              <a:xfrm>
                <a:off x="612648" y="1610712"/>
                <a:ext cx="7763256" cy="27139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如图甲所示，当开关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接1时，电容器接通电源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，在电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场力的作用下自由电子从正极板经过电源向负极板移动，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正极板因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电子而带正电，负极板因获得电子而带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。正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、负极板带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的正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、负电荷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。电子在移动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的过程中形成电流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QB_5_BD.1_4#021173313?htil=1&amp;sp=1&amp;pid=eaadbf33d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10712"/>
                <a:ext cx="7763256" cy="2713990"/>
              </a:xfrm>
              <a:prstGeom prst="rect">
                <a:avLst/>
              </a:prstGeom>
              <a:blipFill>
                <a:blip r:embed="rId4"/>
                <a:stretch>
                  <a:fillRect l="-2435" r="-550" b="-674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5_BD.1_5#021173313?htil=1&amp;sp=1&amp;pid=eaadbf33d&amp;color=0,0,0&amp;vtp=1&amp;bbb=1&amp;hb=1&amp;hs=1"/>
              <p:cNvSpPr/>
              <p:nvPr/>
            </p:nvSpPr>
            <p:spPr>
              <a:xfrm>
                <a:off x="611994" y="4361532"/>
                <a:ext cx="10968012" cy="15963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在充电开始时电流比较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选填“大”或“小”），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以后随着极板上电荷的增多，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电流逐渐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选填“增大”或“减小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”），当电容器两极板间电压等于电源电动势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时电荷停止移动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7" name="QB_5_BD.1_5#021173313?htil=1&amp;sp=1&amp;pid=eaadbf33d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4361532"/>
                <a:ext cx="10968012" cy="1596390"/>
              </a:xfrm>
              <a:prstGeom prst="rect">
                <a:avLst/>
              </a:prstGeom>
              <a:blipFill>
                <a:blip r:embed="rId5"/>
                <a:stretch>
                  <a:fillRect l="-1667" r="-3722" b="-1145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5_AN.2_1#021173313.blank?pid=eaadbf33d&amp;color=0,0,0&amp;vpa=1&amp;vtp=1&amp;bbb=1"/>
          <p:cNvSpPr/>
          <p:nvPr/>
        </p:nvSpPr>
        <p:spPr>
          <a:xfrm>
            <a:off x="1848517" y="2700372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失去</a:t>
            </a:r>
            <a:endParaRPr lang="en-US" altLang="zh-CN" sz="2400" dirty="0"/>
          </a:p>
        </p:txBody>
      </p:sp>
      <p:sp>
        <p:nvSpPr>
          <p:cNvPr id="9" name="QB_5_AN.3_1#021173313.blank?pid=eaadbf33d&amp;color=0,0,0&amp;vpa=2&amp;vtp=1"/>
          <p:cNvSpPr/>
          <p:nvPr/>
        </p:nvSpPr>
        <p:spPr>
          <a:xfrm>
            <a:off x="629317" y="3259172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负</a:t>
            </a:r>
            <a:endParaRPr lang="en-US" altLang="zh-CN" sz="2400" dirty="0"/>
          </a:p>
        </p:txBody>
      </p:sp>
      <p:sp>
        <p:nvSpPr>
          <p:cNvPr id="10" name="QB_5_AN.4_1#021173313.blank?pid=eaadbf33d&amp;color=0,0,0&amp;vpa=3&amp;vtp=1&amp;bbb=1"/>
          <p:cNvSpPr/>
          <p:nvPr/>
        </p:nvSpPr>
        <p:spPr>
          <a:xfrm>
            <a:off x="3677316" y="3259172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等量</a:t>
            </a:r>
            <a:endParaRPr lang="en-US" altLang="zh-CN" sz="2400" dirty="0"/>
          </a:p>
        </p:txBody>
      </p:sp>
      <p:sp>
        <p:nvSpPr>
          <p:cNvPr id="11" name="QB_5_AN.5_1#021173313.blank?pid=eaadbf33d&amp;color=0,0,0&amp;vpa=4&amp;vtp=1"/>
          <p:cNvSpPr/>
          <p:nvPr/>
        </p:nvSpPr>
        <p:spPr>
          <a:xfrm>
            <a:off x="4286262" y="4333592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大</a:t>
            </a:r>
            <a:endParaRPr lang="en-US" altLang="zh-CN" sz="2400" dirty="0"/>
          </a:p>
        </p:txBody>
      </p:sp>
      <p:sp>
        <p:nvSpPr>
          <p:cNvPr id="12" name="QB_5_AN.6_1#021173313.blank?pid=eaadbf33d&amp;color=0,0,0&amp;vpa=5&amp;vtp=1&amp;bbb=1"/>
          <p:cNvSpPr/>
          <p:nvPr/>
        </p:nvSpPr>
        <p:spPr>
          <a:xfrm>
            <a:off x="1847863" y="4892392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减小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&amp;si=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BD.7_1#3898e6f89?sp=1&amp;pid=eaadbf33d&amp;color=0,0,0&amp;vtp=1&amp;bt=1&amp;bbb=1"/>
              <p:cNvSpPr/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电容器的放电过程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anose="02010600030101010101" pitchFamily="2" charset="-122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如图乙所示，当开关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接2时，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相当于将电容器的两极板直接用导线连接起来，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电容器正、负极板上电荷发生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在电子移动过程中，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形成电流。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anose="02010600030101010101" pitchFamily="2" charset="-122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kumimoji="0" lang="en-US" altLang="zh-CN" sz="2400" b="0" i="0" u="none" strike="noStrike" kern="1200" cap="none" spc="-5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放电开始时电流较</a:t>
                </a:r>
                <a:r>
                  <a:rPr kumimoji="0" lang="en-US" altLang="zh-CN" sz="2400" b="0" i="0" u="none" strike="noStrike" kern="1200" cap="none" spc="-5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:r>
                  <a:rPr kumimoji="0" lang="en-US" altLang="zh-CN" sz="2400" b="0" i="0" u="none" strike="noStrike" kern="1200" cap="none" spc="-5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（选填“大”或“小”），随着两极板上的电荷量逐渐减小，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-5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电路中的电流逐渐</a:t>
                </a:r>
                <a:r>
                  <a:rPr kumimoji="0" lang="en-US" altLang="zh-CN" sz="2400" b="0" i="0" u="none" strike="noStrike" kern="1200" cap="none" spc="-5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-5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（选填“增大”或“减小”），两极板间的电压也逐渐减小到零。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B_5_BD.7_1#3898e6f89?sp=1&amp;pid=eaadbf33d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blipFill>
                <a:blip r:embed="rId3"/>
                <a:stretch>
                  <a:fillRect l="-1724" r="-4171" b="-675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8_1#3898e6f89.blank?pid=eaadbf33d&amp;color=0,0,0&amp;vpa=6&amp;vtp=1&amp;bbb=1"/>
          <p:cNvSpPr/>
          <p:nvPr/>
        </p:nvSpPr>
        <p:spPr>
          <a:xfrm>
            <a:off x="4591716" y="1575660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中和</a:t>
            </a:r>
            <a:endParaRPr lang="en-US" altLang="zh-CN" sz="2400" dirty="0"/>
          </a:p>
        </p:txBody>
      </p:sp>
      <p:sp>
        <p:nvSpPr>
          <p:cNvPr id="6" name="QB_5_AN.9_1#3898e6f89.blank?pid=eaadbf33d&amp;color=0,0,0&amp;vpa=7&amp;vtp=1"/>
          <p:cNvSpPr/>
          <p:nvPr/>
        </p:nvSpPr>
        <p:spPr>
          <a:xfrm>
            <a:off x="3616991" y="2134460"/>
            <a:ext cx="5143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spc="-5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大</a:t>
            </a:r>
            <a:endParaRPr lang="en-US" altLang="zh-CN" sz="2400" spc="-50" dirty="0"/>
          </a:p>
        </p:txBody>
      </p:sp>
      <p:sp>
        <p:nvSpPr>
          <p:cNvPr id="7" name="QB_5_AN.11_1#3898e6f89.blank?pid=eaadbf33d&amp;color=0,0,0&amp;vpa=8&amp;vtp=1&amp;bbb=1"/>
          <p:cNvSpPr/>
          <p:nvPr/>
        </p:nvSpPr>
        <p:spPr>
          <a:xfrm>
            <a:off x="3007392" y="2671670"/>
            <a:ext cx="81438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spc="-5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减小</a:t>
            </a:r>
            <a:endParaRPr lang="en-US" altLang="zh-CN" sz="2400" spc="-50" dirty="0"/>
          </a:p>
        </p:txBody>
      </p:sp>
      <p:pic>
        <p:nvPicPr>
          <p:cNvPr id="8" name="QB_5_BD.10_1#3898e6f89?iti=2&amp;pid=eaadbf33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6280" y="3299812"/>
            <a:ext cx="3136392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B_5_BD.10_2#3898e6f89?iti=2&amp;pid=eaadbf33d&amp;color=0,0,0&amp;vtp=1"/>
          <p:cNvSpPr/>
          <p:nvPr/>
        </p:nvSpPr>
        <p:spPr>
          <a:xfrm>
            <a:off x="5907945" y="5127596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乙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&amp;si=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d2cf5929?pid=5ff62e074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三、实验步骤</a:t>
            </a:r>
            <a:endParaRPr lang="en-US" altLang="zh-CN" sz="2800" dirty="0"/>
          </a:p>
        </p:txBody>
      </p:sp>
      <p:sp>
        <p:nvSpPr>
          <p:cNvPr id="3" name="P_5_BD#4f872a53c?sp=1&amp;pid=3d2cf5929&amp;color=0,0,0&amp;vtp=1&amp;bbb=1"/>
          <p:cNvSpPr/>
          <p:nvPr/>
        </p:nvSpPr>
        <p:spPr>
          <a:xfrm>
            <a:off x="612648" y="1128637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按图丙连接好电路。</a:t>
            </a:r>
            <a:endParaRPr lang="en-US" altLang="zh-CN" sz="2400" dirty="0"/>
          </a:p>
        </p:txBody>
      </p:sp>
      <p:pic>
        <p:nvPicPr>
          <p:cNvPr id="4" name="P_5_BD#4f872a53c?iti=3&amp;pid=3d2cf5929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5736" y="1737712"/>
            <a:ext cx="2706624" cy="14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P_5_BD#4f872a53c?iti=3&amp;pid=3d2cf5929&amp;color=0,0,0&amp;vtp=1"/>
          <p:cNvSpPr/>
          <p:nvPr/>
        </p:nvSpPr>
        <p:spPr>
          <a:xfrm>
            <a:off x="5912517" y="3318608"/>
            <a:ext cx="373062" cy="89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丙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_5_BD#4f872a53c?sp=1&amp;pid=3d2cf5929&amp;color=0,0,0&amp;vtp=1&amp;bbb=1"/>
              <p:cNvSpPr/>
              <p:nvPr/>
            </p:nvSpPr>
            <p:spPr>
              <a:xfrm>
                <a:off x="612648" y="3820512"/>
                <a:ext cx="11412538" cy="1596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把单刀双掷开关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与触点1连通，观察电容器的充电现象，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并将结果记录在表格中。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将单刀双掷开关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与触点2连通，观察电容器的放电现象，并将结果记录在表格中。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4.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记录好实验结果，关闭电源。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P_5_BD#4f872a53c?sp=1&amp;pid=3d2cf592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820512"/>
                <a:ext cx="11412538" cy="1596200"/>
              </a:xfrm>
              <a:prstGeom prst="rect">
                <a:avLst/>
              </a:prstGeom>
              <a:blipFill>
                <a:blip r:embed="rId4"/>
                <a:stretch>
                  <a:fillRect l="-1656" b="-110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869</Words>
  <Application>Microsoft Office PowerPoint</Application>
  <PresentationFormat>宽屏</PresentationFormat>
  <Paragraphs>144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Cambria Math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青 青</cp:lastModifiedBy>
  <cp:revision>3</cp:revision>
  <dcterms:created xsi:type="dcterms:W3CDTF">2025-01-22T10:07:25Z</dcterms:created>
  <dcterms:modified xsi:type="dcterms:W3CDTF">2025-01-24T02:57:35Z</dcterms:modified>
  <cp:category/>
  <cp:contentStatus/>
</cp:coreProperties>
</file>